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313" r:id="rId4"/>
    <p:sldId id="359" r:id="rId5"/>
    <p:sldId id="360" r:id="rId6"/>
    <p:sldId id="344" r:id="rId7"/>
    <p:sldId id="338" r:id="rId8"/>
    <p:sldId id="337" r:id="rId9"/>
    <p:sldId id="364" r:id="rId10"/>
    <p:sldId id="356" r:id="rId11"/>
    <p:sldId id="361" r:id="rId12"/>
    <p:sldId id="357" r:id="rId13"/>
    <p:sldId id="362" r:id="rId14"/>
  </p:sldIdLst>
  <p:sldSz cx="9144000" cy="5143500" type="screen16x9"/>
  <p:notesSz cx="6797675" cy="9926638"/>
  <p:defaultTextStyle>
    <a:defPPr>
      <a:defRPr lang="ru-RU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664" autoAdjust="0"/>
  </p:normalViewPr>
  <p:slideViewPr>
    <p:cSldViewPr>
      <p:cViewPr varScale="1">
        <p:scale>
          <a:sx n="77" d="100"/>
          <a:sy n="77" d="100"/>
        </p:scale>
        <p:origin x="-108" y="-31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5C86-125D-4B0E-9CFC-14A38AEC0A07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116B-6A9E-45AC-AC41-743EF9E0E4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6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1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7B8F401-573C-4E5E-8718-AE9E8BC6E7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3A36823-42D8-41D7-A286-1AD98FC1178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721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3B0351AF-B19A-41C9-8D3B-184A93BA33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22D43B4-613F-4379-ABAC-C8A11782DD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352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2BA2556-52EE-4A91-A16C-ACF90B992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0C6BD8BC-A248-47BB-A73A-87ED84BA6D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413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FA39FD8-4967-48F4-BD33-617BE8A4C6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8FEFC4B-73DF-4EDA-A5B5-D75A7FD3D71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56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8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E8F07A4-3CAB-4799-B604-A52EBD302B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AC8E57C-23A9-4E64-AAEB-4F581A4284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88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73749D7D-A679-43DE-9DCE-F6C998FB09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606E1A03-4FB9-47EE-92D9-8A47230A34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36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4E9F3A4-CEAB-469F-8B12-B49A135279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2FF01F37-319C-43F7-B6A0-E91FC2509D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242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0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05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05A74E1-834A-40BE-8D13-FEA4232B78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152DBE2-C6BF-4E60-A1F4-F676141D45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399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0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88EF24C-C936-4900-BE0C-B083D69A17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4D031A5-5C1F-45BE-86F4-F9584817C1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79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E54FD731-0ACD-40ED-B6BA-C865D24B82C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00704DE-E118-47BA-BAFA-08351906594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289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5A462A6-492C-4E8C-9BDC-A8E56860B6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9468FF8-27AC-46B8-A12A-87BE08F010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2736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7B8F401-573C-4E5E-8718-AE9E8BC6E7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3A36823-42D8-41D7-A286-1AD98FC1178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2551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3B0351AF-B19A-41C9-8D3B-184A93BA33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22D43B4-613F-4379-ABAC-C8A11782DD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92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2BA2556-52EE-4A91-A16C-ACF90B992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0C6BD8BC-A248-47BB-A73A-87ED84BA6D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203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FA39FD8-4967-48F4-BD33-617BE8A4C6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8FEFC4B-73DF-4EDA-A5B5-D75A7FD3D71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848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8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E8F07A4-3CAB-4799-B604-A52EBD302B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8AC8E57C-23A9-4E64-AAEB-4F581A4284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06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73749D7D-A679-43DE-9DCE-F6C998FB09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606E1A03-4FB9-47EE-92D9-8A47230A34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329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4E9F3A4-CEAB-469F-8B12-B49A135279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2FF01F37-319C-43F7-B6A0-E91FC2509D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5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600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0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05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05A74E1-834A-40BE-8D13-FEA4232B78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F152DBE2-C6BF-4E60-A1F4-F676141D45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0156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0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188EF24C-C936-4900-BE0C-B083D69A17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B4D031A5-5C1F-45BE-86F4-F9584817C1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056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E54FD731-0ACD-40ED-B6BA-C865D24B82C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900704DE-E118-47BA-BAFA-08351906594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3483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5A462A6-492C-4E8C-9BDC-A8E56860B6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732">
              <a:defRPr/>
            </a:lvl1pPr>
          </a:lstStyle>
          <a:p>
            <a:pPr>
              <a:defRPr/>
            </a:pPr>
            <a:fld id="{D9468FF8-27AC-46B8-A12A-87BE08F010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76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1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6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178F2-393B-4612-97AF-B6DE8A204AE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D50ECD-D04E-4CE2-93E6-9611483595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F0DC-1E81-40A3-99CD-DF9A0EB0B4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0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66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32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598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46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50" indent="-2571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57" indent="-2142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D50ECD-D04E-4CE2-93E6-9611483595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defTabSz="685732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F0DC-1E81-40A3-99CD-DF9A0EB0B4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66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32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598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46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50" indent="-2571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57" indent="-2142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a.prosv.ru/" TargetMode="External"/><Relationship Id="rId3" Type="http://schemas.openxmlformats.org/officeDocument/2006/relationships/hyperlink" Target="https://resh.edu.ru/" TargetMode="External"/><Relationship Id="rId7" Type="http://schemas.openxmlformats.org/officeDocument/2006/relationships/hyperlink" Target="https://uchi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ucation.yandex.ru/home/" TargetMode="External"/><Relationship Id="rId11" Type="http://schemas.openxmlformats.org/officeDocument/2006/relationships/image" Target="../media/image3.jpeg"/><Relationship Id="rId5" Type="http://schemas.openxmlformats.org/officeDocument/2006/relationships/hyperlink" Target="https://site.bilet.worldskills.ru/" TargetMode="External"/><Relationship Id="rId10" Type="http://schemas.openxmlformats.org/officeDocument/2006/relationships/hyperlink" Target="https://lecta.rosuchebnik.ru/?utm_campaign=smi-efu&amp;utm_medium=email&amp;utm_source=sendsay" TargetMode="External"/><Relationship Id="rId4" Type="http://schemas.openxmlformats.org/officeDocument/2006/relationships/hyperlink" Target="https://uchebnik.mos.ru/catalogue" TargetMode="External"/><Relationship Id="rId9" Type="http://schemas.openxmlformats.org/officeDocument/2006/relationships/hyperlink" Target="https://rosuchebnik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study-home.onlin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ifra.schoo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eteml.com/ru/mail_link_tracker?hash=683gnbg1sqeugtmfi4ennytwspmypj4ecgwty7tw6zq81nyouwcp7d6owxtrudjg993dxuq757fd6p6sa5ngmcpi91y6mhqq6f8rtb9kuboue7hzf67ho&amp;url=aHR0cHM6Ly96b29tLnVzL2ovMjkxMTE4MDAyOT91dG1fbWVkaXVtPWVtYWlsJnV0bV9zb3VyY2U9VW5pU2VuZGVyJnV0bV9jYW1wYWlnbj0yMzA1MzQ1NDI~&amp;uid=MjI5Mjk2Ng==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0zpaLzDnpo" TargetMode="External"/><Relationship Id="rId7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youtu.be/wCJhoB0S4SY" TargetMode="External"/><Relationship Id="rId5" Type="http://schemas.openxmlformats.org/officeDocument/2006/relationships/hyperlink" Target="https://youtu.be/qnmBBu5HyMM" TargetMode="External"/><Relationship Id="rId4" Type="http://schemas.openxmlformats.org/officeDocument/2006/relationships/hyperlink" Target="https://youtu.be/Kiv1RyioS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92546"/>
            <a:ext cx="9180512" cy="51435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971604" y="843562"/>
            <a:ext cx="6912769" cy="3693274"/>
          </a:xfrm>
          <a:prstGeom prst="rect">
            <a:avLst/>
          </a:prstGeom>
        </p:spPr>
        <p:txBody>
          <a:bodyPr wrap="square" lIns="91396" tIns="45698" rIns="91396" bIns="45698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Актуальные вопросы обучения педагогических и управленческих работников  дистанционным образовательным технологиям 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Шаяхметова Р.И.,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начальник отдела ДПО </a:t>
            </a:r>
            <a:r>
              <a:rPr lang="ru-RU" b="1" dirty="0" err="1" smtClean="0">
                <a:solidFill>
                  <a:srgbClr val="002060"/>
                </a:solidFill>
              </a:rPr>
              <a:t>МОиНРТ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07.04.2020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44009" y="3291832"/>
            <a:ext cx="4248472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210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5678451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Исполнение приказа </a:t>
            </a:r>
            <a:r>
              <a:rPr lang="ru-RU" dirty="0" err="1" smtClean="0"/>
              <a:t>МОиНРТ</a:t>
            </a:r>
            <a:r>
              <a:rPr lang="ru-RU" dirty="0" smtClean="0"/>
              <a:t> № под-447/20 от 24.03.2020 по обучению педагогов дистанционным образовательным технологиям, используя электронное обучение и ДОТ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Внести изменения в действующие программы (УТП программ) повышения квалификации, добавить тематику организации и проведения занятий по предмету  в дистанционной форме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Проанализировать интернет-ресурсы, платформы и подготовить </a:t>
            </a:r>
            <a:r>
              <a:rPr lang="ru-RU" dirty="0" err="1" smtClean="0"/>
              <a:t>методрекомендации</a:t>
            </a:r>
            <a:r>
              <a:rPr lang="ru-RU" dirty="0" smtClean="0"/>
              <a:t> (краткие инструкции) по предметам. </a:t>
            </a:r>
            <a:r>
              <a:rPr lang="ru-RU" sz="1600" i="1" dirty="0" smtClean="0"/>
              <a:t>Имеется многообразие </a:t>
            </a:r>
            <a:r>
              <a:rPr lang="ru-RU" sz="1600" i="1" dirty="0" err="1" smtClean="0"/>
              <a:t>интернет-ресурсов</a:t>
            </a:r>
            <a:r>
              <a:rPr lang="ru-RU" sz="1600" i="1" dirty="0" smtClean="0"/>
              <a:t>. </a:t>
            </a:r>
            <a:r>
              <a:rPr lang="ru-RU" sz="1600" i="1" u="sng" dirty="0" smtClean="0"/>
              <a:t>Содержание, </a:t>
            </a:r>
            <a:r>
              <a:rPr lang="ru-RU" sz="1600" i="1" u="sng" dirty="0" err="1" smtClean="0"/>
              <a:t>контент</a:t>
            </a:r>
            <a:r>
              <a:rPr lang="ru-RU" sz="1600" i="1" u="sng" dirty="0" smtClean="0"/>
              <a:t> ресурсов должны соответствовать  стандартам (ФГОС) и программам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/>
              <a:t>Проводить </a:t>
            </a:r>
            <a:r>
              <a:rPr lang="ru-RU" dirty="0" err="1" smtClean="0"/>
              <a:t>вебинары</a:t>
            </a:r>
            <a:r>
              <a:rPr lang="ru-RU" dirty="0" smtClean="0"/>
              <a:t>, виртуальные стажировки </a:t>
            </a:r>
            <a:r>
              <a:rPr lang="ru-RU" i="1" dirty="0" smtClean="0"/>
              <a:t>(например, через сервис </a:t>
            </a:r>
            <a:r>
              <a:rPr lang="en-US" i="1" dirty="0" smtClean="0"/>
              <a:t>Zoom)</a:t>
            </a:r>
            <a:r>
              <a:rPr lang="ru-RU" i="1" dirty="0" smtClean="0"/>
              <a:t> </a:t>
            </a:r>
            <a:r>
              <a:rPr lang="ru-RU" dirty="0" smtClean="0"/>
              <a:t>со слушателями и т.д.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00097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Первоочередные мероприятия для системы ДПО в режиме ДО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3554793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2000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 smtClean="0"/>
              <a:t>Проведение запланированных </a:t>
            </a:r>
            <a:r>
              <a:rPr lang="ru-RU" sz="2000" dirty="0" err="1" smtClean="0"/>
              <a:t>вебинаров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тьюторов</a:t>
            </a:r>
            <a:r>
              <a:rPr lang="ru-RU" sz="2000" dirty="0" smtClean="0"/>
              <a:t> школ по цифровым образовательным технологиям (ИРО, ТИСБИ)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 smtClean="0"/>
              <a:t>Провести обучение классных руководителей: РМО и ШМО (ИРО, КФУ)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 smtClean="0"/>
              <a:t>Обучение руководителей образовательных организаций  по плану-графику 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707874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Обучение отдельных групп слушателей</a:t>
            </a:r>
          </a:p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(дистанционно)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6396"/>
            <a:ext cx="7992888" cy="455358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987636"/>
            <a:ext cx="7416824" cy="4416567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r>
              <a:rPr lang="ru-RU" b="1" dirty="0"/>
              <a:t>Указ Президента Российской Федерации </a:t>
            </a:r>
            <a:r>
              <a:rPr lang="ru-RU" b="1" dirty="0">
                <a:solidFill>
                  <a:srgbClr val="C00000"/>
                </a:solidFill>
              </a:rPr>
              <a:t>от 2 апреля 2020 года № 239 </a:t>
            </a:r>
            <a:r>
              <a:rPr lang="ru-RU" b="1" dirty="0" smtClean="0"/>
              <a:t>«О </a:t>
            </a:r>
            <a:r>
              <a:rPr lang="ru-RU" b="1" dirty="0"/>
              <a:t>мерах по обеспечению санитарно-эпидемиологического благополучия населения на территории Российской Федерации в связи с распространением новой </a:t>
            </a:r>
            <a:r>
              <a:rPr lang="ru-RU" b="1" dirty="0" err="1"/>
              <a:t>коронавирусной</a:t>
            </a:r>
            <a:r>
              <a:rPr lang="ru-RU" b="1" dirty="0"/>
              <a:t> инфекции (COVID-19</a:t>
            </a:r>
            <a:r>
              <a:rPr lang="ru-RU" b="1" dirty="0" smtClean="0"/>
              <a:t>)»</a:t>
            </a:r>
            <a:endParaRPr lang="ru-RU" b="1" dirty="0"/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just"/>
            <a:r>
              <a:rPr lang="ru-RU" dirty="0"/>
              <a:t>В целях обеспечения санитарно-эпидемиологического благополучия населения на территории Российской Федерации в связи с распространением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(COVID-19), в соответствии со статьей 80 Конституции Российской Федерации </a:t>
            </a:r>
            <a:r>
              <a:rPr lang="ru-RU" b="1" dirty="0"/>
              <a:t>постановляю:</a:t>
            </a:r>
            <a:endParaRPr lang="ru-RU" dirty="0"/>
          </a:p>
          <a:p>
            <a:pPr marL="342900" indent="-342900" algn="just">
              <a:buAutoNum type="arabicPeriod"/>
            </a:pPr>
            <a:r>
              <a:rPr lang="ru-RU" dirty="0" smtClean="0"/>
              <a:t>Установить </a:t>
            </a:r>
            <a:r>
              <a:rPr lang="ru-RU" dirty="0"/>
              <a:t>с 4 по 30 апреля 2020 г. включительно нерабочие дни с сохранением за работниками заработной </a:t>
            </a:r>
            <a:r>
              <a:rPr lang="ru-RU" dirty="0" smtClean="0"/>
              <a:t>платы…</a:t>
            </a:r>
          </a:p>
          <a:p>
            <a:pPr algn="just"/>
            <a:endParaRPr lang="ru-RU" dirty="0"/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</a:rPr>
              <a:t>Указ Президента Российской Федерации</a:t>
            </a:r>
            <a:endParaRPr kumimoji="0" lang="ru-RU" sz="24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011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6396"/>
            <a:ext cx="7992888" cy="48416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987636"/>
            <a:ext cx="7416824" cy="3963366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0" marR="0" lvl="0" indent="0" algn="l" defTabSz="9143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Приказ</a:t>
            </a:r>
            <a:r>
              <a:rPr kumimoji="0" lang="ru-RU" sz="1800" b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МОиН РТ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от 3 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апреля 2020 года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№ под-506/20  «О мерах по реализации Указа Президента</a:t>
            </a:r>
            <a:r>
              <a:rPr kumimoji="0" lang="ru-RU" sz="1800" b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РФ от 2.04.2020 № 239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«О 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мерах по обеспечению санитарно-эпидемиологического благополучия населения на территории 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РФ в 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связи с распространением новой </a:t>
            </a:r>
            <a:r>
              <a:rPr kumimoji="0" lang="ru-RU" sz="18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коронавирусной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инфекции (COVID-19</a:t>
            </a:r>
            <a:r>
              <a:rPr kumimoji="0" lang="ru-RU" sz="18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)»</a:t>
            </a:r>
            <a:endParaRPr kumimoji="0" lang="ru-RU" sz="18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lvl="0" algn="just"/>
            <a:endParaRPr kumimoji="0" lang="ru-RU" sz="1600" b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lvl="0" algn="just"/>
            <a:r>
              <a:rPr kumimoji="0" lang="ru-RU" sz="1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 </a:t>
            </a:r>
            <a:r>
              <a:rPr kumimoji="0" lang="ru-RU" sz="1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целях </a:t>
            </a:r>
            <a:r>
              <a:rPr kumimoji="0" lang="ru-RU" sz="1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реализации Указа Президента РФ…, а также обеспечения безопасного функционирования ОО, расположенных на территории Республики Татарстан, приказываю</a:t>
            </a:r>
            <a:r>
              <a:rPr kumimoji="0" lang="ru-RU" sz="16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:</a:t>
            </a:r>
            <a:endParaRPr kumimoji="0" lang="ru-RU" sz="16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algn="just" defTabSz="9143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Руководителям ОО возобновить с 6 апреля 2020</a:t>
            </a:r>
            <a:r>
              <a:rPr kumimoji="0" lang="ru-RU" sz="1600" b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года и обеспечить реализацию образовательных программ с применением электронного обучения и дистанционных образовательных технологий, позволяющих осуществлять взаимодействие обучающихся и </a:t>
            </a:r>
            <a:r>
              <a:rPr kumimoji="0" lang="ru-RU" sz="1600" b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педработников</a:t>
            </a:r>
            <a:r>
              <a:rPr kumimoji="0" lang="ru-RU" sz="1600" b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на расстоянии…</a:t>
            </a:r>
            <a:endParaRPr kumimoji="0" lang="ru-RU" sz="1600" b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769429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lvl="0" algn="ctr" defTabSz="12188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Приказ МОиН РТ </a:t>
            </a:r>
          </a:p>
          <a:p>
            <a:pPr lvl="0" algn="ctr" defTabSz="12188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от 3 апреля 2020 года № под-506/20 </a:t>
            </a:r>
            <a:endParaRPr kumimoji="0" lang="ru-RU" sz="2000" b="1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10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2" y="-164553"/>
            <a:ext cx="9144000" cy="49685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627534"/>
            <a:ext cx="8568952" cy="4878232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/>
              <a:t>Министерство просвещения </a:t>
            </a:r>
            <a:r>
              <a:rPr lang="ru-RU" i="1" dirty="0" smtClean="0"/>
              <a:t>РФ подготовило </a:t>
            </a:r>
            <a:r>
              <a:rPr lang="ru-RU" i="1" dirty="0"/>
              <a:t>перечень общедоступных федеральных и иных образовательных онлайн-платформ, которые можно использовать для дистанционного </a:t>
            </a:r>
            <a:r>
              <a:rPr lang="ru-RU" i="1" dirty="0" smtClean="0"/>
              <a:t>обучения:</a:t>
            </a:r>
            <a:endParaRPr lang="ru-RU" b="1" dirty="0" smtClean="0">
              <a:solidFill>
                <a:srgbClr val="002060"/>
              </a:solidFill>
              <a:latin typeface="Arial" charset="0"/>
            </a:endParaRP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/>
              <a:t>портал "</a:t>
            </a:r>
            <a:r>
              <a:rPr lang="ru-RU" u="sng" dirty="0">
                <a:hlinkClick r:id="rId3"/>
              </a:rPr>
              <a:t>Российская электронная школа</a:t>
            </a:r>
            <a:r>
              <a:rPr lang="ru-RU" dirty="0"/>
              <a:t>" </a:t>
            </a:r>
            <a:r>
              <a:rPr lang="ru-RU" sz="1400" i="1" dirty="0" smtClean="0"/>
              <a:t>(</a:t>
            </a:r>
            <a:r>
              <a:rPr lang="ru-RU" sz="1400" i="1" dirty="0" err="1" smtClean="0"/>
              <a:t>методрекомендации</a:t>
            </a:r>
            <a:r>
              <a:rPr lang="ru-RU" sz="1400" i="1" dirty="0" smtClean="0"/>
              <a:t> РФ)</a:t>
            </a:r>
            <a:endParaRPr lang="ru-RU" sz="1400" b="1" i="1" dirty="0">
              <a:solidFill>
                <a:srgbClr val="0070C0"/>
              </a:solidFill>
              <a:latin typeface="Arial" charset="0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/>
              <a:t>ресурс "</a:t>
            </a:r>
            <a:r>
              <a:rPr lang="ru-RU" u="sng" dirty="0">
                <a:hlinkClick r:id="rId4"/>
              </a:rPr>
              <a:t>Московская электронная </a:t>
            </a:r>
            <a:r>
              <a:rPr lang="ru-RU" u="sng" dirty="0" smtClean="0">
                <a:hlinkClick r:id="rId4"/>
              </a:rPr>
              <a:t>школа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err="1" smtClean="0"/>
              <a:t>профориентационный</a:t>
            </a:r>
            <a:r>
              <a:rPr lang="ru-RU" dirty="0" smtClean="0"/>
              <a:t> портал </a:t>
            </a:r>
            <a:r>
              <a:rPr lang="ru-RU" dirty="0"/>
              <a:t>"</a:t>
            </a:r>
            <a:r>
              <a:rPr lang="ru-RU" u="sng" dirty="0">
                <a:hlinkClick r:id="rId5"/>
              </a:rPr>
              <a:t>Билет в будущее</a:t>
            </a:r>
            <a:r>
              <a:rPr lang="ru-RU" dirty="0"/>
              <a:t>" </a:t>
            </a:r>
            <a:endParaRPr lang="ru-RU" b="1" dirty="0" smtClean="0">
              <a:solidFill>
                <a:srgbClr val="0070C0"/>
              </a:solidFill>
              <a:latin typeface="Arial" charset="0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/>
              <a:t>сервис</a:t>
            </a:r>
            <a:r>
              <a:rPr lang="ru-RU" dirty="0"/>
              <a:t> </a:t>
            </a:r>
            <a:r>
              <a:rPr lang="ru-RU" u="sng" dirty="0" err="1" smtClean="0">
                <a:hlinkClick r:id="rId6"/>
              </a:rPr>
              <a:t>ЯндексУчебник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/>
              <a:t>образовательная </a:t>
            </a:r>
            <a:r>
              <a:rPr lang="ru-RU" dirty="0"/>
              <a:t>платформа </a:t>
            </a:r>
            <a:r>
              <a:rPr lang="ru-RU" u="sng" dirty="0" err="1" smtClean="0">
                <a:hlinkClick r:id="rId7"/>
              </a:rPr>
              <a:t>Учи.ру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/>
              <a:t>издательство "</a:t>
            </a:r>
            <a:r>
              <a:rPr lang="ru-RU" u="sng" dirty="0" smtClean="0">
                <a:hlinkClick r:id="rId8"/>
              </a:rPr>
              <a:t>Просвещение</a:t>
            </a:r>
            <a:r>
              <a:rPr lang="ru-RU" dirty="0" smtClean="0"/>
              <a:t>, корпорация </a:t>
            </a:r>
            <a:r>
              <a:rPr lang="ru-RU" dirty="0"/>
              <a:t>"</a:t>
            </a:r>
            <a:r>
              <a:rPr lang="ru-RU" u="sng" dirty="0">
                <a:hlinkClick r:id="rId9"/>
              </a:rPr>
              <a:t>Российский учебник</a:t>
            </a:r>
            <a:r>
              <a:rPr lang="ru-RU" dirty="0"/>
              <a:t>" на цифровой образовательной платформе </a:t>
            </a:r>
            <a:r>
              <a:rPr lang="ru-RU" u="sng" dirty="0" smtClean="0">
                <a:hlinkClick r:id="rId10"/>
              </a:rPr>
              <a:t>LECTA</a:t>
            </a:r>
            <a:endParaRPr lang="ru-RU" u="sng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u="sng" dirty="0"/>
              <a:t>Платформа "Открытой </a:t>
            </a:r>
            <a:r>
              <a:rPr lang="ru-RU" sz="1600" u="sng" dirty="0" smtClean="0"/>
              <a:t>школы»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Компания </a:t>
            </a: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«Мобильное электронное образование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(МЭО)-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mob-edu.ru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</a:t>
            </a:r>
            <a:r>
              <a:rPr lang="ru-RU" sz="1600" i="1" dirty="0" smtClean="0"/>
              <a:t> т.д.</a:t>
            </a:r>
            <a:endParaRPr lang="ru-RU" sz="1600" i="1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u="sng" dirty="0" smtClean="0"/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</a:rPr>
              <a:t>Онлайн-ресурсы </a:t>
            </a:r>
            <a:r>
              <a:rPr lang="ru-RU" sz="2400" b="1" dirty="0">
                <a:solidFill>
                  <a:srgbClr val="C00000"/>
                </a:solidFill>
              </a:rPr>
              <a:t>для дистанционного обучения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3087"/>
          </a:xfrm>
          <a:prstGeom prst="rect">
            <a:avLst/>
          </a:prstGeom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100393" y="-94"/>
            <a:ext cx="1043608" cy="6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7" y="699543"/>
            <a:ext cx="8280920" cy="3412599"/>
          </a:xfrm>
          <a:prstGeom prst="rect">
            <a:avLst/>
          </a:prstGeom>
        </p:spPr>
        <p:txBody>
          <a:bodyPr wrap="square" lIns="68574" tIns="34289" rIns="68574" bIns="34289">
            <a:spAutoFit/>
          </a:bodyPr>
          <a:lstStyle/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err="1" smtClean="0"/>
              <a:t>Онлайн-курс</a:t>
            </a:r>
            <a:r>
              <a:rPr lang="ru-RU" dirty="0" smtClean="0"/>
              <a:t> по организации процесса дистанционного обучения с помощью бесплатных </a:t>
            </a:r>
            <a:r>
              <a:rPr lang="ru-RU" i="1" dirty="0" smtClean="0"/>
              <a:t>приложений, курсов, </a:t>
            </a:r>
            <a:r>
              <a:rPr lang="ru-RU" i="1" dirty="0" err="1" smtClean="0"/>
              <a:t>видеолекций</a:t>
            </a:r>
            <a:r>
              <a:rPr lang="ru-RU" dirty="0" smtClean="0"/>
              <a:t>. Курс размещён на площадке </a:t>
            </a:r>
            <a:r>
              <a:rPr lang="ru-RU" dirty="0" err="1" smtClean="0">
                <a:hlinkClick r:id="rId4"/>
              </a:rPr>
              <a:t>учись-дома.онлайн</a:t>
            </a:r>
            <a:r>
              <a:rPr lang="ru-RU" dirty="0" smtClean="0"/>
              <a:t>, созданной для поддержки педагогов. </a:t>
            </a:r>
            <a:r>
              <a:rPr lang="ru-RU" i="1" dirty="0" smtClean="0"/>
              <a:t>(В банке размещены полезные ресурсы и курсы, которые педагоги могут использовать в образовательном процессе).</a:t>
            </a:r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i="1" dirty="0" smtClean="0"/>
          </a:p>
          <a:p>
            <a:pPr marL="609418" lvl="1" algn="just" defTabSz="1218839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Онлайн-курс</a:t>
            </a:r>
            <a:r>
              <a:rPr lang="ru-RU" dirty="0" smtClean="0">
                <a:solidFill>
                  <a:prstClr val="black"/>
                </a:solidFill>
              </a:rPr>
              <a:t> по проекту «Школа цифрового педагога» на сайте </a:t>
            </a:r>
            <a:r>
              <a:rPr lang="ru-RU" b="1" u="sng" dirty="0" err="1" smtClean="0">
                <a:solidFill>
                  <a:srgbClr val="0070C0"/>
                </a:solidFill>
              </a:rPr>
              <a:t>цифровойучитель.рф</a:t>
            </a:r>
            <a:r>
              <a:rPr lang="ru-RU" u="sng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(о</a:t>
            </a:r>
            <a:r>
              <a:rPr lang="ru-RU" dirty="0" smtClean="0">
                <a:solidFill>
                  <a:prstClr val="black"/>
                </a:solidFill>
              </a:rPr>
              <a:t>бучение на платформе </a:t>
            </a:r>
            <a:r>
              <a:rPr lang="en-US" dirty="0" err="1" smtClean="0">
                <a:solidFill>
                  <a:prstClr val="black"/>
                </a:solidFill>
              </a:rPr>
              <a:t>Moodle</a:t>
            </a:r>
            <a:r>
              <a:rPr lang="ru-RU" dirty="0" smtClean="0">
                <a:solidFill>
                  <a:prstClr val="black"/>
                </a:solidFill>
              </a:rPr>
              <a:t>, быстро обучить учителей применению самых современных инструментов для организации дистанционного обучения)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685732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08533" y="164518"/>
            <a:ext cx="7074785" cy="531128"/>
          </a:xfrm>
          <a:prstGeom prst="rect">
            <a:avLst/>
          </a:prstGeom>
        </p:spPr>
        <p:txBody>
          <a:bodyPr lIns="68574" tIns="34289" rIns="68574" bIns="34289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defTabSz="1218839" eaLnBrk="1" hangingPunct="1">
              <a:defRPr/>
            </a:pP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Иные системы, приложения для ДО</a:t>
            </a:r>
          </a:p>
          <a:p>
            <a:pPr defTabSz="685732"/>
            <a:endParaRPr lang="ru-RU" sz="20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defTabSz="685732"/>
            <a:endParaRPr lang="ru-RU" sz="20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defTabSz="685732"/>
            <a:endParaRPr lang="ru-RU" sz="20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9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987636"/>
            <a:ext cx="8640960" cy="4555067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СДО </a:t>
            </a:r>
            <a:r>
              <a:rPr lang="ru-RU" sz="2000" b="1" dirty="0" err="1" smtClean="0"/>
              <a:t>Moodle</a:t>
            </a:r>
            <a:r>
              <a:rPr lang="ru-RU" sz="2000" dirty="0"/>
              <a:t> — система управления курсами (электронное обучение</a:t>
            </a:r>
            <a:r>
              <a:rPr lang="ru-RU" sz="2000" dirty="0" smtClean="0"/>
              <a:t>), </a:t>
            </a:r>
            <a:r>
              <a:rPr lang="ru-RU" sz="2000" dirty="0"/>
              <a:t>это программный продукт, позволяющий создавать сайты, в особенности курсы дистанционного </a:t>
            </a:r>
            <a:r>
              <a:rPr lang="ru-RU" sz="2000" dirty="0" smtClean="0"/>
              <a:t>обучения </a:t>
            </a:r>
            <a:r>
              <a:rPr lang="ru-RU" sz="1600" i="1" dirty="0" smtClean="0"/>
              <a:t>(система ПК в республике, ОО, например, гимназия №6 </a:t>
            </a:r>
            <a:r>
              <a:rPr lang="ru-RU" sz="1600" i="1" dirty="0" err="1" smtClean="0"/>
              <a:t>г.Томска</a:t>
            </a:r>
            <a:r>
              <a:rPr lang="ru-RU" sz="1600" i="1" dirty="0" smtClean="0"/>
              <a:t>…)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 smtClean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Zoom</a:t>
            </a:r>
            <a:r>
              <a:rPr lang="ru-RU" sz="2000" dirty="0" smtClean="0"/>
              <a:t>.us </a:t>
            </a:r>
            <a:r>
              <a:rPr lang="ru-RU" sz="2000" dirty="0"/>
              <a:t>— сервис для проведения </a:t>
            </a:r>
            <a:r>
              <a:rPr lang="ru-RU" sz="2000" dirty="0" smtClean="0"/>
              <a:t>видеоконференций </a:t>
            </a:r>
            <a:r>
              <a:rPr lang="ru-RU" sz="1600" i="1" dirty="0" smtClean="0"/>
              <a:t>(«виртуальная стажировка» в ПК, памятка по работе с </a:t>
            </a:r>
            <a:r>
              <a:rPr lang="en-US" sz="1600" i="1" dirty="0" smtClean="0"/>
              <a:t>Zoom</a:t>
            </a:r>
            <a:r>
              <a:rPr lang="ru-RU" sz="1600" i="1" dirty="0" smtClean="0"/>
              <a:t> для учителей ФМЛ №239 г. С-Петербург) </a:t>
            </a:r>
            <a:r>
              <a:rPr lang="ru-RU" sz="1600" dirty="0" smtClean="0"/>
              <a:t>или </a:t>
            </a:r>
            <a:r>
              <a:rPr lang="en-US" sz="1600" b="1" dirty="0" smtClean="0"/>
              <a:t>Google Meet</a:t>
            </a:r>
            <a:r>
              <a:rPr lang="ru-RU" sz="1600" dirty="0" smtClean="0"/>
              <a:t>, </a:t>
            </a:r>
            <a:r>
              <a:rPr lang="ru-RU" sz="1600" i="1" dirty="0" smtClean="0"/>
              <a:t>…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479" fontAlgn="base">
              <a:spcBef>
                <a:spcPct val="0"/>
              </a:spcBef>
              <a:spcAft>
                <a:spcPct val="0"/>
              </a:spcAft>
            </a:pPr>
            <a:fld id="{905E0CB1-8A1B-4CAB-B415-0D4429571300}" type="slidenum">
              <a:rPr lang="ru-RU" sz="16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479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Иные системы, приложения для ДО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05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324544" y="987636"/>
            <a:ext cx="9145016" cy="4001069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/>
              <a:t>7 апреля на пресс-конференции в МИА «Россия сегодня» министр просвещения РФ Сергей Кравцов представил </a:t>
            </a:r>
            <a:r>
              <a:rPr lang="ru-RU" sz="1400" dirty="0" smtClean="0">
                <a:solidFill>
                  <a:srgbClr val="0070C0"/>
                </a:solidFill>
              </a:rPr>
              <a:t>новую образовательную платформу </a:t>
            </a:r>
            <a:r>
              <a:rPr lang="ru-RU" sz="1400" dirty="0">
                <a:solidFill>
                  <a:srgbClr val="0070C0"/>
                </a:solidFill>
              </a:rPr>
              <a:t>«Моя школа в </a:t>
            </a:r>
            <a:r>
              <a:rPr lang="ru-RU" sz="1400" dirty="0" err="1">
                <a:solidFill>
                  <a:srgbClr val="0070C0"/>
                </a:solidFill>
              </a:rPr>
              <a:t>online</a:t>
            </a:r>
            <a:r>
              <a:rPr lang="ru-RU" sz="1400" dirty="0">
                <a:solidFill>
                  <a:srgbClr val="0070C0"/>
                </a:solidFill>
              </a:rPr>
              <a:t>». </a:t>
            </a:r>
            <a:r>
              <a:rPr lang="ru-RU" sz="1400" dirty="0"/>
              <a:t>В кратчайшие сроки ресурс создан для организации учебного процесса в дистанционном режиме в условиях эпидемиологической ситуации.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/>
              <a:t>Платформа </a:t>
            </a:r>
            <a:r>
              <a:rPr lang="ru-RU" sz="1400" u="sng" dirty="0">
                <a:hlinkClick r:id="rId3"/>
              </a:rPr>
              <a:t>«Моя школа в </a:t>
            </a:r>
            <a:r>
              <a:rPr lang="ru-RU" sz="1400" u="sng" dirty="0" err="1">
                <a:hlinkClick r:id="rId3"/>
              </a:rPr>
              <a:t>online</a:t>
            </a:r>
            <a:r>
              <a:rPr lang="ru-RU" sz="1400" u="sng" dirty="0">
                <a:hlinkClick r:id="rId3"/>
              </a:rPr>
              <a:t>»</a:t>
            </a:r>
            <a:r>
              <a:rPr lang="ru-RU" sz="1400" dirty="0"/>
              <a:t> </a:t>
            </a:r>
            <a:r>
              <a:rPr lang="ru-RU" sz="1400" dirty="0" smtClean="0"/>
              <a:t>дает </a:t>
            </a:r>
            <a:r>
              <a:rPr lang="ru-RU" sz="1400" dirty="0"/>
              <a:t>возможность перевести образовательный процесс в цифровой формат. </a:t>
            </a:r>
            <a:r>
              <a:rPr lang="ru-RU" sz="1400" dirty="0" smtClean="0"/>
              <a:t>Материалы</a:t>
            </a:r>
            <a:r>
              <a:rPr lang="ru-RU" sz="1400" dirty="0"/>
              <a:t>, размещенные на платформе, можно будет скачивать и использовать там, где пока нет высокоскоростного интернета. 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/>
              <a:t>«На </a:t>
            </a:r>
            <a:r>
              <a:rPr lang="ru-RU" sz="1400" i="1" dirty="0"/>
              <a:t>платформе размещаются короткие учебные материалы для самостоятельной работы в домашних условиях с использованием учебников из федерального перечня, имеющихся у учителей и </a:t>
            </a:r>
            <a:r>
              <a:rPr lang="ru-RU" sz="1400" i="1" dirty="0" smtClean="0"/>
              <a:t>учеников.</a:t>
            </a:r>
            <a:r>
              <a:rPr lang="ru-RU" sz="1400" i="1" dirty="0"/>
              <a:t> </a:t>
            </a:r>
            <a:r>
              <a:rPr lang="ru-RU" sz="1400" i="1" dirty="0" smtClean="0"/>
              <a:t>Каждую </a:t>
            </a:r>
            <a:r>
              <a:rPr lang="ru-RU" sz="1400" i="1" dirty="0"/>
              <a:t>неделю мы будем обновлять материалы, наполняя платформу содержанием. Это даст возможность всем детям пройти общеобразовательную программу средней школы в дистанционном режиме, используя привычные инструменты, без проблем с установкой, загрузкой и скоростью </a:t>
            </a:r>
            <a:r>
              <a:rPr lang="ru-RU" sz="1400" i="1" dirty="0" smtClean="0"/>
              <a:t>интернета».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61653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marL="0" marR="0" lvl="0" indent="0" algn="ctr" defTabSz="12188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Иные системы, приложения для ДО</a:t>
            </a:r>
            <a:endParaRPr kumimoji="0" lang="ru-RU" sz="24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422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8" y="2935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504" y="987636"/>
            <a:ext cx="8856984" cy="4832066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Ежедневный онлайн-форум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«Домашний час», 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организованный 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Минпросвещения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РФ совместно с 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Рособрнадзором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и 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соцсетью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 «</a:t>
            </a:r>
            <a:r>
              <a:rPr kumimoji="0" lang="ru-RU" sz="1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ВКонтакте</a:t>
            </a:r>
            <a:r>
              <a:rPr kumimoji="0" lang="ru-RU" sz="1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itchFamily="18" charset="0"/>
              </a:rPr>
              <a:t>» </a:t>
            </a: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prstClr val="black"/>
                </a:solidFill>
                <a:cs typeface="Times New Roman" pitchFamily="18" charset="0"/>
              </a:rPr>
              <a:t>(Форум проводится ежедневно с 10.00 до 15.00 часов с 31 марта 2020 года для обучающихся, педагогов и родителей)</a:t>
            </a: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16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600" b="1" dirty="0" smtClean="0"/>
              <a:t>«</a:t>
            </a:r>
            <a:r>
              <a:rPr lang="ru-RU" sz="1600" b="1" dirty="0" err="1" smtClean="0">
                <a:cs typeface="Times New Roman" pitchFamily="18" charset="0"/>
              </a:rPr>
              <a:t>Директория.онлайн</a:t>
            </a:r>
            <a:r>
              <a:rPr lang="ru-RU" sz="1600" b="1" dirty="0" smtClean="0">
                <a:cs typeface="Times New Roman" pitchFamily="18" charset="0"/>
              </a:rPr>
              <a:t>», </a:t>
            </a:r>
            <a:r>
              <a:rPr lang="ru-RU" sz="1600" dirty="0" smtClean="0">
                <a:cs typeface="Times New Roman" pitchFamily="18" charset="0"/>
              </a:rPr>
              <a:t>ежедневный </a:t>
            </a:r>
            <a:r>
              <a:rPr lang="ru-RU" sz="1600" dirty="0" err="1" smtClean="0">
                <a:cs typeface="Times New Roman" pitchFamily="18" charset="0"/>
              </a:rPr>
              <a:t>онлайн-форум</a:t>
            </a:r>
            <a:r>
              <a:rPr lang="ru-RU" sz="1600" dirty="0" smtClean="0">
                <a:cs typeface="Times New Roman" pitchFamily="18" charset="0"/>
              </a:rPr>
              <a:t> </a:t>
            </a:r>
            <a:r>
              <a:rPr lang="ru-RU" sz="1600" b="1" u="sng" dirty="0" smtClean="0">
                <a:cs typeface="Times New Roman" pitchFamily="18" charset="0"/>
              </a:rPr>
              <a:t>«Как школе перейти на дистанционное образование без стресса?»</a:t>
            </a:r>
            <a:r>
              <a:rPr lang="ru-RU" sz="1600" dirty="0" smtClean="0">
                <a:cs typeface="Times New Roman" pitchFamily="18" charset="0"/>
              </a:rPr>
              <a:t> во вкладке «</a:t>
            </a:r>
            <a:r>
              <a:rPr lang="ru-RU" sz="1600" dirty="0" err="1" smtClean="0">
                <a:cs typeface="Times New Roman" pitchFamily="18" charset="0"/>
              </a:rPr>
              <a:t>Директория.онлайн</a:t>
            </a:r>
            <a:r>
              <a:rPr lang="ru-RU" sz="1600" dirty="0" smtClean="0">
                <a:cs typeface="Times New Roman" pitchFamily="18" charset="0"/>
              </a:rPr>
              <a:t>» на сайте журнала «Директор школы»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>
                <a:cs typeface="Times New Roman" pitchFamily="18" charset="0"/>
              </a:rPr>
              <a:t>(Форум проводился ежедневно с 11.00 до 13.00 часов в период с 25 марта по 3 апреля 2020 года. Вопросы, которые волнуют участников, во многом типичные. Продолжение ожидается 9 апреля 2020 года. Подключиться к любой трансляции можно по  ссылке: </a:t>
            </a:r>
            <a:r>
              <a:rPr lang="ru-RU" sz="1400" b="1" u="sng" dirty="0" smtClean="0">
                <a:hlinkClick r:id="rId3"/>
              </a:rPr>
              <a:t>https://zoom.us/j/2911180029</a:t>
            </a:r>
            <a:r>
              <a:rPr lang="ru-RU" sz="1400" b="1" u="sng" dirty="0" smtClean="0"/>
              <a:t>)</a:t>
            </a:r>
          </a:p>
          <a:p>
            <a:pPr marL="609418" lvl="1" algn="just" defTabSz="121883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609418" marR="0" lvl="1" indent="0" algn="just" defTabSz="1218839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523208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marL="0" marR="0" lvl="0" indent="0" algn="ctr" defTabSz="12188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Онлайн</a:t>
            </a: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- форумы</a:t>
            </a:r>
            <a:endParaRPr kumimoji="0" lang="ru-RU" sz="28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434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87"/>
            <a:ext cx="9144000" cy="5173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771550"/>
            <a:ext cx="8640960" cy="4308846"/>
          </a:xfrm>
          <a:prstGeom prst="rect">
            <a:avLst/>
          </a:prstGeom>
        </p:spPr>
        <p:txBody>
          <a:bodyPr wrap="square" lIns="121894" tIns="60947" rIns="121894" bIns="60947">
            <a:spAutoFit/>
          </a:bodyPr>
          <a:lstStyle/>
          <a:p>
            <a:pPr lvl="0"/>
            <a:r>
              <a:rPr lang="ru-RU" sz="1600" b="1" dirty="0" smtClean="0"/>
              <a:t>1.Алексей </a:t>
            </a:r>
            <a:r>
              <a:rPr lang="ru-RU" sz="1600" b="1" dirty="0"/>
              <a:t>Ломов</a:t>
            </a:r>
            <a:r>
              <a:rPr lang="ru-RU" sz="1600" dirty="0"/>
              <a:t> (заместитель главного редактора журнала «Практика административной работы в школе»)</a:t>
            </a:r>
            <a:br>
              <a:rPr lang="ru-RU" sz="1600" dirty="0"/>
            </a:br>
            <a:r>
              <a:rPr lang="ru-RU" sz="1600" dirty="0"/>
              <a:t>Правовые аспекты перевода работников в дистанционный режим работы </a:t>
            </a:r>
            <a:r>
              <a:rPr lang="ru-RU" sz="1600" u="sng" dirty="0">
                <a:hlinkClick r:id="rId3" tooltip="Поделиться ссылкой"/>
              </a:rPr>
              <a:t>https://youtu.be/l0zpaLzDnpo</a:t>
            </a:r>
            <a:endParaRPr lang="ru-RU" sz="1600" dirty="0"/>
          </a:p>
          <a:p>
            <a:r>
              <a:rPr lang="ru-RU" sz="1600" dirty="0"/>
              <a:t> </a:t>
            </a:r>
            <a:r>
              <a:rPr lang="ru-RU" sz="1600" dirty="0" smtClean="0"/>
              <a:t>Ответы </a:t>
            </a:r>
            <a:r>
              <a:rPr lang="ru-RU" sz="1600" dirty="0"/>
              <a:t>на вопросы, заданные во время </a:t>
            </a:r>
            <a:r>
              <a:rPr lang="ru-RU" sz="1600" dirty="0" err="1"/>
              <a:t>вебинара</a:t>
            </a:r>
            <a:r>
              <a:rPr lang="ru-RU" sz="1600" dirty="0"/>
              <a:t>, Алексея Ивановича </a:t>
            </a:r>
            <a:r>
              <a:rPr lang="ru-RU" sz="1600" dirty="0" smtClean="0"/>
              <a:t>Ломова </a:t>
            </a:r>
            <a:r>
              <a:rPr lang="ru-RU" sz="1600" u="sng" dirty="0" smtClean="0">
                <a:hlinkClick r:id="rId4" tooltip="Поделиться ссылкой"/>
              </a:rPr>
              <a:t>https</a:t>
            </a:r>
            <a:r>
              <a:rPr lang="ru-RU" sz="1600" u="sng" dirty="0">
                <a:hlinkClick r:id="rId4" tooltip="Поделиться ссылкой"/>
              </a:rPr>
              <a:t>://youtu.be/Kiv1RyioSDE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pPr lvl="0"/>
            <a:r>
              <a:rPr lang="ru-RU" sz="1600" b="1" dirty="0" smtClean="0"/>
              <a:t>2. Елена </a:t>
            </a:r>
            <a:r>
              <a:rPr lang="ru-RU" sz="1600" b="1" dirty="0"/>
              <a:t>Сорокина</a:t>
            </a:r>
            <a:r>
              <a:rPr lang="ru-RU" sz="1600" dirty="0"/>
              <a:t> (директор гимназии №6, г. Томск)</a:t>
            </a:r>
            <a:br>
              <a:rPr lang="ru-RU" sz="1600" dirty="0"/>
            </a:br>
            <a:r>
              <a:rPr lang="ru-RU" sz="1600" dirty="0"/>
              <a:t>Опыт дистанционного обучения в школе. Алгоритм и возможности </a:t>
            </a:r>
            <a:r>
              <a:rPr lang="ru-RU" sz="1600" u="sng" dirty="0">
                <a:hlinkClick r:id="rId5" tooltip="Поделиться ссылкой"/>
              </a:rPr>
              <a:t>https://youtu.be/qnmBBu5HyMM</a:t>
            </a:r>
            <a:r>
              <a:rPr lang="ru-RU" sz="1600" dirty="0"/>
              <a:t>  </a:t>
            </a:r>
            <a:endParaRPr lang="ru-RU" sz="1600" dirty="0" smtClean="0"/>
          </a:p>
          <a:p>
            <a:pPr lvl="0"/>
            <a:endParaRPr lang="ru-RU" sz="1600" dirty="0"/>
          </a:p>
          <a:p>
            <a:pPr lvl="0"/>
            <a:r>
              <a:rPr lang="ru-RU" sz="1600" b="1" dirty="0" smtClean="0"/>
              <a:t>3. </a:t>
            </a:r>
            <a:r>
              <a:rPr lang="ru-RU" sz="1600" b="1" dirty="0" err="1" smtClean="0"/>
              <a:t>Ахтам</a:t>
            </a:r>
            <a:r>
              <a:rPr lang="ru-RU" sz="1600" b="1" dirty="0" smtClean="0"/>
              <a:t> </a:t>
            </a:r>
            <a:r>
              <a:rPr lang="ru-RU" sz="1600" b="1" dirty="0" err="1"/>
              <a:t>Чугалаев</a:t>
            </a:r>
            <a:r>
              <a:rPr lang="ru-RU" sz="1600" dirty="0"/>
              <a:t> (директор СОШ №97 «Гармония», г. Ижевск)</a:t>
            </a:r>
            <a:br>
              <a:rPr lang="ru-RU" sz="1600" dirty="0"/>
            </a:br>
            <a:r>
              <a:rPr lang="ru-RU" sz="1600" dirty="0"/>
              <a:t>Как управлять школой в </a:t>
            </a:r>
            <a:r>
              <a:rPr lang="ru-RU" sz="1600" dirty="0" smtClean="0"/>
              <a:t>кризис? </a:t>
            </a:r>
            <a:r>
              <a:rPr lang="ru-RU" sz="1600" dirty="0"/>
              <a:t>Взаимодействие с коллективом, детьми, родителями. Как не упустить </a:t>
            </a:r>
            <a:r>
              <a:rPr lang="ru-RU" sz="1600" dirty="0" smtClean="0"/>
              <a:t>школу?</a:t>
            </a:r>
            <a:r>
              <a:rPr lang="ru-RU" sz="1600" b="1" dirty="0" smtClean="0"/>
              <a:t> </a:t>
            </a:r>
            <a:r>
              <a:rPr lang="ru-RU" sz="1600" dirty="0"/>
              <a:t>Опыт 10-летней работы школы по созданию системы дистанционного обучения по всем предметам учебного плана. Школой используется программа </a:t>
            </a:r>
            <a:r>
              <a:rPr lang="ru-RU" sz="1600" dirty="0" err="1" smtClean="0"/>
              <a:t>Moоdle</a:t>
            </a:r>
            <a:r>
              <a:rPr lang="ru-RU" sz="1600" b="1" dirty="0"/>
              <a:t>.</a:t>
            </a:r>
            <a:r>
              <a:rPr lang="ru-RU" sz="1600" dirty="0"/>
              <a:t> </a:t>
            </a:r>
            <a:r>
              <a:rPr lang="ru-RU" sz="1600" u="sng" dirty="0">
                <a:hlinkClick r:id="rId6" tooltip="Поделиться ссылкой"/>
              </a:rPr>
              <a:t>https://youtu.be/wCJhoB0S4SY</a:t>
            </a:r>
            <a:endParaRPr lang="ru-RU" sz="1600" dirty="0"/>
          </a:p>
          <a:p>
            <a:pPr lvl="0"/>
            <a:r>
              <a:rPr lang="ru-RU" sz="1600" dirty="0"/>
              <a:t> </a:t>
            </a: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2" y="4515969"/>
            <a:ext cx="2133600" cy="273844"/>
          </a:xfrm>
          <a:prstGeom prst="rect">
            <a:avLst/>
          </a:prstGeom>
        </p:spPr>
        <p:txBody>
          <a:bodyPr vert="horz" lIns="121854" tIns="60928" rIns="121854" bIns="60928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4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4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33" y="106396"/>
            <a:ext cx="7542727" cy="400097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lvl="0" algn="ctr" defTabSz="1218839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 smtClean="0">
                <a:solidFill>
                  <a:srgbClr val="C00000"/>
                </a:solidFill>
                <a:cs typeface="Times New Roman" pitchFamily="18" charset="0"/>
              </a:rPr>
              <a:t>Директория.онлайн</a:t>
            </a:r>
            <a:endParaRPr kumimoji="0" lang="ru-RU" sz="2000" b="1" i="0" u="none" strike="noStrike" kern="1200" cap="none" spc="0" normalizeH="0" baseline="0" noProof="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8028390" y="2935"/>
            <a:ext cx="1115615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954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5326</TotalTime>
  <Words>581</Words>
  <Application>Microsoft Office PowerPoint</Application>
  <PresentationFormat>Экран (16:9)</PresentationFormat>
  <Paragraphs>81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service</dc:creator>
  <cp:lastModifiedBy>Admin</cp:lastModifiedBy>
  <cp:revision>497</cp:revision>
  <cp:lastPrinted>2020-01-11T09:12:11Z</cp:lastPrinted>
  <dcterms:created xsi:type="dcterms:W3CDTF">2018-03-29T09:12:18Z</dcterms:created>
  <dcterms:modified xsi:type="dcterms:W3CDTF">2020-04-08T05:37:10Z</dcterms:modified>
</cp:coreProperties>
</file>